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7" r:id="rId2"/>
    <p:sldId id="258" r:id="rId3"/>
    <p:sldId id="259" r:id="rId4"/>
    <p:sldId id="260" r:id="rId5"/>
    <p:sldId id="262" r:id="rId6"/>
    <p:sldId id="263" r:id="rId7"/>
  </p:sldIdLst>
  <p:sldSz cx="14630400" cy="8229600"/>
  <p:notesSz cx="8229600" cy="14630400"/>
  <p:embeddedFontLst>
    <p:embeddedFont>
      <p:font typeface="Heebo Light" panose="020B0604020202020204" charset="-79"/>
      <p:regular r:id="rId9"/>
    </p:embeddedFont>
    <p:embeddedFont>
      <p:font typeface="Calibri" panose="020F0502020204030204" pitchFamily="34" charset="0"/>
      <p:regular r:id="rId10"/>
      <p:bold r:id="rId11"/>
      <p:italic r:id="rId12"/>
      <p:boldItalic r:id="rId13"/>
    </p:embeddedFont>
    <p:embeddedFont>
      <p:font typeface="Montserra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5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ongpython/cat-and-do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www.kaggle.com/datasets/hojjatk/mnist-datas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88288" y="463510"/>
            <a:ext cx="6754892" cy="525185"/>
          </a:xfrm>
          <a:prstGeom prst="rect">
            <a:avLst/>
          </a:prstGeom>
          <a:noFill/>
          <a:ln/>
        </p:spPr>
        <p:txBody>
          <a:bodyPr wrap="none" lIns="0" tIns="0" rIns="0" bIns="0" rtlCol="0" anchor="t"/>
          <a:lstStyle/>
          <a:p>
            <a:pPr marL="0" indent="0" algn="l">
              <a:lnSpc>
                <a:spcPts val="4100"/>
              </a:lnSpc>
              <a:buNone/>
            </a:pPr>
            <a:r>
              <a:rPr lang="en-US" sz="3300" dirty="0">
                <a:solidFill>
                  <a:srgbClr val="F2F0F4"/>
                </a:solidFill>
                <a:latin typeface="Montserrat" pitchFamily="34" charset="0"/>
                <a:ea typeface="Montserrat" pitchFamily="34" charset="-122"/>
                <a:cs typeface="Montserrat" pitchFamily="34" charset="-120"/>
              </a:rPr>
              <a:t>The Journey to Intelligent Vision</a:t>
            </a:r>
            <a:endParaRPr lang="en-US" sz="3300" dirty="0"/>
          </a:p>
        </p:txBody>
      </p:sp>
      <p:sp>
        <p:nvSpPr>
          <p:cNvPr id="3" name="Text 1"/>
          <p:cNvSpPr/>
          <p:nvPr/>
        </p:nvSpPr>
        <p:spPr>
          <a:xfrm>
            <a:off x="588288" y="1324808"/>
            <a:ext cx="13453824" cy="53792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Our project systematically tackles the core challenges of image recognition, from foundational data preparation to advanced model optimization. We've developed a robust toolkit designed for both performance and interpretability.</a:t>
            </a:r>
            <a:endParaRPr lang="en-US" sz="1300" dirty="0"/>
          </a:p>
        </p:txBody>
      </p:sp>
      <p:sp>
        <p:nvSpPr>
          <p:cNvPr id="4" name="Shape 2"/>
          <p:cNvSpPr/>
          <p:nvPr/>
        </p:nvSpPr>
        <p:spPr>
          <a:xfrm>
            <a:off x="588288" y="2051804"/>
            <a:ext cx="167997" cy="1008459"/>
          </a:xfrm>
          <a:prstGeom prst="roundRect">
            <a:avLst>
              <a:gd name="adj" fmla="val 42023"/>
            </a:avLst>
          </a:prstGeom>
          <a:solidFill>
            <a:srgbClr val="31136C"/>
          </a:solidFill>
          <a:ln w="7620">
            <a:solidFill>
              <a:srgbClr val="4A2C85"/>
            </a:solidFill>
            <a:prstDash val="solid"/>
          </a:ln>
        </p:spPr>
      </p:sp>
      <p:sp>
        <p:nvSpPr>
          <p:cNvPr id="5" name="Text 3"/>
          <p:cNvSpPr/>
          <p:nvPr/>
        </p:nvSpPr>
        <p:spPr>
          <a:xfrm>
            <a:off x="924282" y="2219801"/>
            <a:ext cx="3306485"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Data Engineering &amp; Exploration</a:t>
            </a:r>
            <a:endParaRPr lang="en-US" sz="1650" dirty="0"/>
          </a:p>
        </p:txBody>
      </p:sp>
      <p:sp>
        <p:nvSpPr>
          <p:cNvPr id="6" name="Text 4"/>
          <p:cNvSpPr/>
          <p:nvPr/>
        </p:nvSpPr>
        <p:spPr>
          <a:xfrm>
            <a:off x="924282" y="2583299"/>
            <a:ext cx="13117830"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Preprocessing, normalization, and visualization of diverse image datasets to ensure optimal model input.</a:t>
            </a:r>
            <a:endParaRPr lang="en-US" sz="1300" dirty="0"/>
          </a:p>
        </p:txBody>
      </p:sp>
      <p:sp>
        <p:nvSpPr>
          <p:cNvPr id="7" name="Shape 5"/>
          <p:cNvSpPr/>
          <p:nvPr/>
        </p:nvSpPr>
        <p:spPr>
          <a:xfrm>
            <a:off x="840343" y="3228261"/>
            <a:ext cx="167997" cy="1008459"/>
          </a:xfrm>
          <a:prstGeom prst="roundRect">
            <a:avLst>
              <a:gd name="adj" fmla="val 42023"/>
            </a:avLst>
          </a:prstGeom>
          <a:solidFill>
            <a:srgbClr val="31136C"/>
          </a:solidFill>
          <a:ln w="7620">
            <a:solidFill>
              <a:srgbClr val="4A2C85"/>
            </a:solidFill>
            <a:prstDash val="solid"/>
          </a:ln>
        </p:spPr>
      </p:sp>
      <p:sp>
        <p:nvSpPr>
          <p:cNvPr id="8" name="Text 6"/>
          <p:cNvSpPr/>
          <p:nvPr/>
        </p:nvSpPr>
        <p:spPr>
          <a:xfrm>
            <a:off x="1176338" y="3396258"/>
            <a:ext cx="2732723"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Custom CNN Architecture</a:t>
            </a:r>
            <a:endParaRPr lang="en-US" sz="1650" dirty="0"/>
          </a:p>
        </p:txBody>
      </p:sp>
      <p:sp>
        <p:nvSpPr>
          <p:cNvPr id="9" name="Text 7"/>
          <p:cNvSpPr/>
          <p:nvPr/>
        </p:nvSpPr>
        <p:spPr>
          <a:xfrm>
            <a:off x="1176338" y="3759756"/>
            <a:ext cx="12865775"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Implementing and training a bespoke Convolutional Neural Network with TensorFlow/Keras for baseline performance.</a:t>
            </a:r>
            <a:endParaRPr lang="en-US" sz="1300" dirty="0"/>
          </a:p>
        </p:txBody>
      </p:sp>
      <p:sp>
        <p:nvSpPr>
          <p:cNvPr id="10" name="Shape 8"/>
          <p:cNvSpPr/>
          <p:nvPr/>
        </p:nvSpPr>
        <p:spPr>
          <a:xfrm>
            <a:off x="1092518" y="4404717"/>
            <a:ext cx="167997" cy="1008459"/>
          </a:xfrm>
          <a:prstGeom prst="roundRect">
            <a:avLst>
              <a:gd name="adj" fmla="val 42023"/>
            </a:avLst>
          </a:prstGeom>
          <a:solidFill>
            <a:srgbClr val="31136C"/>
          </a:solidFill>
          <a:ln w="7620">
            <a:solidFill>
              <a:srgbClr val="4A2C85"/>
            </a:solidFill>
            <a:prstDash val="solid"/>
          </a:ln>
        </p:spPr>
      </p:sp>
      <p:sp>
        <p:nvSpPr>
          <p:cNvPr id="11" name="Text 9"/>
          <p:cNvSpPr/>
          <p:nvPr/>
        </p:nvSpPr>
        <p:spPr>
          <a:xfrm>
            <a:off x="1428512" y="4572714"/>
            <a:ext cx="2940248"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Performance Enhancement</a:t>
            </a:r>
            <a:endParaRPr lang="en-US" sz="1650" dirty="0"/>
          </a:p>
        </p:txBody>
      </p:sp>
      <p:sp>
        <p:nvSpPr>
          <p:cNvPr id="12" name="Text 10"/>
          <p:cNvSpPr/>
          <p:nvPr/>
        </p:nvSpPr>
        <p:spPr>
          <a:xfrm>
            <a:off x="1428512" y="4936212"/>
            <a:ext cx="12613600"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Leveraging data augmentation and comprehensive evaluation metrics for model robustness.</a:t>
            </a:r>
            <a:endParaRPr lang="en-US" sz="1300" dirty="0"/>
          </a:p>
        </p:txBody>
      </p:sp>
      <p:sp>
        <p:nvSpPr>
          <p:cNvPr id="13" name="Shape 11"/>
          <p:cNvSpPr/>
          <p:nvPr/>
        </p:nvSpPr>
        <p:spPr>
          <a:xfrm>
            <a:off x="1344573" y="5581174"/>
            <a:ext cx="167997" cy="1008459"/>
          </a:xfrm>
          <a:prstGeom prst="roundRect">
            <a:avLst>
              <a:gd name="adj" fmla="val 42023"/>
            </a:avLst>
          </a:prstGeom>
          <a:solidFill>
            <a:srgbClr val="31136C"/>
          </a:solidFill>
          <a:ln w="7620">
            <a:solidFill>
              <a:srgbClr val="4A2C85"/>
            </a:solidFill>
            <a:prstDash val="solid"/>
          </a:ln>
        </p:spPr>
      </p:sp>
      <p:sp>
        <p:nvSpPr>
          <p:cNvPr id="14" name="Text 12"/>
          <p:cNvSpPr/>
          <p:nvPr/>
        </p:nvSpPr>
        <p:spPr>
          <a:xfrm>
            <a:off x="1680567" y="5749171"/>
            <a:ext cx="3275052"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Transfer Learning Optimization</a:t>
            </a:r>
            <a:endParaRPr lang="en-US" sz="1650" dirty="0"/>
          </a:p>
        </p:txBody>
      </p:sp>
      <p:sp>
        <p:nvSpPr>
          <p:cNvPr id="15" name="Text 13"/>
          <p:cNvSpPr/>
          <p:nvPr/>
        </p:nvSpPr>
        <p:spPr>
          <a:xfrm>
            <a:off x="1680567" y="6112669"/>
            <a:ext cx="12361545"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Fine-tuning state-of-the-art pre-trained models for superior accuracy and efficiency.</a:t>
            </a:r>
            <a:endParaRPr lang="en-US" sz="1300" dirty="0"/>
          </a:p>
        </p:txBody>
      </p:sp>
      <p:sp>
        <p:nvSpPr>
          <p:cNvPr id="16" name="Shape 14"/>
          <p:cNvSpPr/>
          <p:nvPr/>
        </p:nvSpPr>
        <p:spPr>
          <a:xfrm>
            <a:off x="1092518" y="6757630"/>
            <a:ext cx="167997" cy="1008459"/>
          </a:xfrm>
          <a:prstGeom prst="roundRect">
            <a:avLst>
              <a:gd name="adj" fmla="val 42023"/>
            </a:avLst>
          </a:prstGeom>
          <a:solidFill>
            <a:srgbClr val="31136C"/>
          </a:solidFill>
          <a:ln w="7620">
            <a:solidFill>
              <a:srgbClr val="4A2C85"/>
            </a:solidFill>
            <a:prstDash val="solid"/>
          </a:ln>
        </p:spPr>
      </p:sp>
      <p:sp>
        <p:nvSpPr>
          <p:cNvPr id="17" name="Text 15"/>
          <p:cNvSpPr/>
          <p:nvPr/>
        </p:nvSpPr>
        <p:spPr>
          <a:xfrm>
            <a:off x="1428512" y="6925628"/>
            <a:ext cx="3245763" cy="262652"/>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Deployment &amp; Documentation</a:t>
            </a:r>
            <a:endParaRPr lang="en-US" sz="1650" dirty="0"/>
          </a:p>
        </p:txBody>
      </p:sp>
      <p:sp>
        <p:nvSpPr>
          <p:cNvPr id="18" name="Text 16"/>
          <p:cNvSpPr/>
          <p:nvPr/>
        </p:nvSpPr>
        <p:spPr>
          <a:xfrm>
            <a:off x="1428512" y="7289125"/>
            <a:ext cx="12613600" cy="268962"/>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Packaging a professional, reproducible, and well-documented solution for practical application.</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3881" y="450890"/>
            <a:ext cx="9422011" cy="512326"/>
          </a:xfrm>
          <a:prstGeom prst="rect">
            <a:avLst/>
          </a:prstGeom>
          <a:noFill/>
          <a:ln/>
        </p:spPr>
        <p:txBody>
          <a:bodyPr wrap="none" lIns="0" tIns="0" rIns="0" bIns="0" rtlCol="0" anchor="t"/>
          <a:lstStyle/>
          <a:p>
            <a:pPr marL="0" indent="0" algn="l">
              <a:lnSpc>
                <a:spcPts val="4000"/>
              </a:lnSpc>
              <a:buNone/>
            </a:pPr>
            <a:r>
              <a:rPr lang="en-US" sz="3200" dirty="0">
                <a:solidFill>
                  <a:srgbClr val="F2F0F4"/>
                </a:solidFill>
                <a:latin typeface="Montserrat" pitchFamily="34" charset="0"/>
                <a:ea typeface="Montserrat" pitchFamily="34" charset="-122"/>
                <a:cs typeface="Montserrat" pitchFamily="34" charset="-120"/>
              </a:rPr>
              <a:t>Foundation: Data Preprocessing &amp; Exploration</a:t>
            </a:r>
            <a:endParaRPr lang="en-US" sz="3200" dirty="0"/>
          </a:p>
        </p:txBody>
      </p:sp>
      <p:sp>
        <p:nvSpPr>
          <p:cNvPr id="3" name="Text 1"/>
          <p:cNvSpPr/>
          <p:nvPr/>
        </p:nvSpPr>
        <p:spPr>
          <a:xfrm>
            <a:off x="573881" y="1291114"/>
            <a:ext cx="13482638" cy="524589"/>
          </a:xfrm>
          <a:prstGeom prst="rect">
            <a:avLst/>
          </a:prstGeom>
          <a:noFill/>
          <a:ln/>
        </p:spPr>
        <p:txBody>
          <a:bodyPr wrap="square" lIns="0" tIns="0" rIns="0" bIns="0" rtlCol="0" anchor="t"/>
          <a:lstStyle/>
          <a:p>
            <a:pPr marL="0" indent="0" algn="l">
              <a:lnSpc>
                <a:spcPts val="2050"/>
              </a:lnSpc>
              <a:buNone/>
            </a:pPr>
            <a:r>
              <a:rPr lang="en-US" sz="1250" dirty="0">
                <a:solidFill>
                  <a:srgbClr val="DCD7E5"/>
                </a:solidFill>
                <a:latin typeface="Heebo Light" pitchFamily="34" charset="0"/>
                <a:ea typeface="Heebo Light" pitchFamily="34" charset="-122"/>
                <a:cs typeface="Heebo Light" pitchFamily="34" charset="-120"/>
              </a:rPr>
              <a:t>A high-performing model begins with meticulously prepared data. We selected the </a:t>
            </a:r>
            <a:r>
              <a:rPr lang="en-US" sz="1250" u="sng" dirty="0">
                <a:solidFill>
                  <a:srgbClr val="8252E0"/>
                </a:solidFill>
                <a:latin typeface="Heebo Light" pitchFamily="34" charset="0"/>
                <a:ea typeface="Heebo Light" pitchFamily="34" charset="-122"/>
                <a:cs typeface="Heebo Light" pitchFamily="34" charset="-120"/>
                <a:hlinkClick r:id="rId3">
                  <a:extLst>
                    <a:ext uri="{A12FA001-AC4F-418D-AE19-62706E023703}">
                      <ahyp:hlinkClr xmlns="" xmlns:ahyp="http://schemas.microsoft.com/office/drawing/2018/hyperlinkcolor" val="tx"/>
                    </a:ext>
                  </a:extLst>
                </a:hlinkClick>
              </a:rPr>
              <a:t>Cat and Dog dataset</a:t>
            </a:r>
            <a:r>
              <a:rPr lang="en-US" sz="1250" dirty="0">
                <a:solidFill>
                  <a:srgbClr val="DCD7E5"/>
                </a:solidFill>
                <a:latin typeface="Heebo Light" pitchFamily="34" charset="0"/>
                <a:ea typeface="Heebo Light" pitchFamily="34" charset="-122"/>
                <a:cs typeface="Heebo Light" pitchFamily="34" charset="-120"/>
              </a:rPr>
              <a:t> and the </a:t>
            </a:r>
            <a:r>
              <a:rPr lang="en-US" sz="1250" u="sng" dirty="0">
                <a:solidFill>
                  <a:srgbClr val="8252E0"/>
                </a:solidFill>
                <a:latin typeface="Heebo Light" pitchFamily="34" charset="0"/>
                <a:ea typeface="Heebo Light" pitchFamily="34" charset="-122"/>
                <a:cs typeface="Heebo Light" pitchFamily="34" charset="-120"/>
                <a:hlinkClick r:id="rId4">
                  <a:extLst>
                    <a:ext uri="{A12FA001-AC4F-418D-AE19-62706E023703}">
                      <ahyp:hlinkClr xmlns="" xmlns:ahyp="http://schemas.microsoft.com/office/drawing/2018/hyperlinkcolor" val="tx"/>
                    </a:ext>
                  </a:extLst>
                </a:hlinkClick>
              </a:rPr>
              <a:t>MNIST dataset</a:t>
            </a:r>
            <a:r>
              <a:rPr lang="en-US" sz="1250" dirty="0">
                <a:solidFill>
                  <a:srgbClr val="DCD7E5"/>
                </a:solidFill>
                <a:latin typeface="Heebo Light" pitchFamily="34" charset="0"/>
                <a:ea typeface="Heebo Light" pitchFamily="34" charset="-122"/>
                <a:cs typeface="Heebo Light" pitchFamily="34" charset="-120"/>
              </a:rPr>
              <a:t>, renowned for their diverse object classes, to challenge our models. Our pipeline ensures data integrity and optimal feature representation for training.</a:t>
            </a:r>
            <a:endParaRPr lang="en-US" sz="1250" dirty="0"/>
          </a:p>
        </p:txBody>
      </p:sp>
      <p:sp>
        <p:nvSpPr>
          <p:cNvPr id="4" name="Text 2"/>
          <p:cNvSpPr/>
          <p:nvPr/>
        </p:nvSpPr>
        <p:spPr>
          <a:xfrm>
            <a:off x="573881" y="2164080"/>
            <a:ext cx="3196233" cy="256223"/>
          </a:xfrm>
          <a:prstGeom prst="rect">
            <a:avLst/>
          </a:prstGeom>
          <a:noFill/>
          <a:ln/>
        </p:spPr>
        <p:txBody>
          <a:bodyPr wrap="none" lIns="0" tIns="0" rIns="0" bIns="0" rtlCol="0" anchor="t"/>
          <a:lstStyle/>
          <a:p>
            <a:pPr marL="0" indent="0" algn="l">
              <a:lnSpc>
                <a:spcPts val="2000"/>
              </a:lnSpc>
              <a:buNone/>
            </a:pPr>
            <a:r>
              <a:rPr lang="en-US" sz="1600" dirty="0">
                <a:solidFill>
                  <a:srgbClr val="F2F0F4"/>
                </a:solidFill>
                <a:latin typeface="Montserrat" pitchFamily="34" charset="0"/>
                <a:ea typeface="Montserrat" pitchFamily="34" charset="-122"/>
                <a:cs typeface="Montserrat" pitchFamily="34" charset="-120"/>
              </a:rPr>
              <a:t>Dataset Overview: Cat and Dog</a:t>
            </a:r>
            <a:endParaRPr lang="en-US" sz="1600" dirty="0"/>
          </a:p>
        </p:txBody>
      </p:sp>
      <p:sp>
        <p:nvSpPr>
          <p:cNvPr id="5" name="Text 3"/>
          <p:cNvSpPr/>
          <p:nvPr/>
        </p:nvSpPr>
        <p:spPr>
          <a:xfrm>
            <a:off x="573881" y="2584252"/>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25,000</a:t>
            </a:r>
            <a:r>
              <a:rPr lang="en-US" sz="1250" dirty="0">
                <a:solidFill>
                  <a:srgbClr val="DCD7E5"/>
                </a:solidFill>
                <a:latin typeface="Heebo Light" pitchFamily="34" charset="0"/>
                <a:ea typeface="Heebo Light" pitchFamily="34" charset="-122"/>
                <a:cs typeface="Heebo Light" pitchFamily="34" charset="-120"/>
              </a:rPr>
              <a:t> images (training &amp; validation)</a:t>
            </a:r>
            <a:endParaRPr lang="en-US" sz="1250" dirty="0"/>
          </a:p>
        </p:txBody>
      </p:sp>
      <p:sp>
        <p:nvSpPr>
          <p:cNvPr id="6" name="Text 4"/>
          <p:cNvSpPr/>
          <p:nvPr/>
        </p:nvSpPr>
        <p:spPr>
          <a:xfrm>
            <a:off x="573881" y="2903934"/>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2</a:t>
            </a:r>
            <a:r>
              <a:rPr lang="en-US" sz="1250" dirty="0">
                <a:solidFill>
                  <a:srgbClr val="DCD7E5"/>
                </a:solidFill>
                <a:latin typeface="Heebo Light" pitchFamily="34" charset="0"/>
                <a:ea typeface="Heebo Light" pitchFamily="34" charset="-122"/>
                <a:cs typeface="Heebo Light" pitchFamily="34" charset="-120"/>
              </a:rPr>
              <a:t> distinct classes (cat, dog)</a:t>
            </a:r>
            <a:endParaRPr lang="en-US" sz="1250" dirty="0"/>
          </a:p>
        </p:txBody>
      </p:sp>
      <p:sp>
        <p:nvSpPr>
          <p:cNvPr id="7" name="Text 5"/>
          <p:cNvSpPr/>
          <p:nvPr/>
        </p:nvSpPr>
        <p:spPr>
          <a:xfrm>
            <a:off x="573881" y="3223617"/>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DCD7E5"/>
                </a:solidFill>
                <a:latin typeface="Heebo Light" pitchFamily="34" charset="0"/>
                <a:ea typeface="Heebo Light" pitchFamily="34" charset="-122"/>
                <a:cs typeface="Heebo Light" pitchFamily="34" charset="-120"/>
              </a:rPr>
              <a:t>Variable image sizes, normalized for consistent input</a:t>
            </a:r>
            <a:endParaRPr lang="en-US" sz="1250" dirty="0"/>
          </a:p>
        </p:txBody>
      </p:sp>
      <p:sp>
        <p:nvSpPr>
          <p:cNvPr id="8" name="Shape 6"/>
          <p:cNvSpPr/>
          <p:nvPr/>
        </p:nvSpPr>
        <p:spPr>
          <a:xfrm>
            <a:off x="573881" y="3752292"/>
            <a:ext cx="6541294" cy="28099"/>
          </a:xfrm>
          <a:prstGeom prst="rect">
            <a:avLst/>
          </a:prstGeom>
          <a:solidFill>
            <a:srgbClr val="DCD7E5">
              <a:alpha val="50000"/>
            </a:srgbClr>
          </a:solidFill>
          <a:ln/>
        </p:spPr>
      </p:sp>
      <p:sp>
        <p:nvSpPr>
          <p:cNvPr id="9" name="Text 7"/>
          <p:cNvSpPr/>
          <p:nvPr/>
        </p:nvSpPr>
        <p:spPr>
          <a:xfrm>
            <a:off x="573881" y="3964781"/>
            <a:ext cx="2570797" cy="256223"/>
          </a:xfrm>
          <a:prstGeom prst="rect">
            <a:avLst/>
          </a:prstGeom>
          <a:noFill/>
          <a:ln/>
        </p:spPr>
        <p:txBody>
          <a:bodyPr wrap="none" lIns="0" tIns="0" rIns="0" bIns="0" rtlCol="0" anchor="t"/>
          <a:lstStyle/>
          <a:p>
            <a:pPr marL="0" indent="0" algn="l">
              <a:lnSpc>
                <a:spcPts val="2000"/>
              </a:lnSpc>
              <a:buNone/>
            </a:pPr>
            <a:r>
              <a:rPr lang="en-US" sz="1600" dirty="0">
                <a:solidFill>
                  <a:srgbClr val="F2F0F4"/>
                </a:solidFill>
                <a:latin typeface="Montserrat" pitchFamily="34" charset="0"/>
                <a:ea typeface="Montserrat" pitchFamily="34" charset="-122"/>
                <a:cs typeface="Montserrat" pitchFamily="34" charset="-120"/>
              </a:rPr>
              <a:t>Dataset Overview: MNIST</a:t>
            </a:r>
            <a:endParaRPr lang="en-US" sz="1600" dirty="0"/>
          </a:p>
        </p:txBody>
      </p:sp>
      <p:sp>
        <p:nvSpPr>
          <p:cNvPr id="10" name="Text 8"/>
          <p:cNvSpPr/>
          <p:nvPr/>
        </p:nvSpPr>
        <p:spPr>
          <a:xfrm>
            <a:off x="573881" y="4384953"/>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60,000</a:t>
            </a:r>
            <a:r>
              <a:rPr lang="en-US" sz="1250" dirty="0">
                <a:solidFill>
                  <a:srgbClr val="DCD7E5"/>
                </a:solidFill>
                <a:latin typeface="Heebo Light" pitchFamily="34" charset="0"/>
                <a:ea typeface="Heebo Light" pitchFamily="34" charset="-122"/>
                <a:cs typeface="Heebo Light" pitchFamily="34" charset="-120"/>
              </a:rPr>
              <a:t> training images, </a:t>
            </a:r>
            <a:r>
              <a:rPr lang="en-US" sz="1250" b="1" dirty="0">
                <a:solidFill>
                  <a:srgbClr val="DCD7E5"/>
                </a:solidFill>
                <a:latin typeface="Heebo Light" pitchFamily="34" charset="0"/>
                <a:ea typeface="Heebo Light" pitchFamily="34" charset="-122"/>
                <a:cs typeface="Heebo Light" pitchFamily="34" charset="-120"/>
              </a:rPr>
              <a:t>10,000</a:t>
            </a:r>
            <a:r>
              <a:rPr lang="en-US" sz="1250" dirty="0">
                <a:solidFill>
                  <a:srgbClr val="DCD7E5"/>
                </a:solidFill>
                <a:latin typeface="Heebo Light" pitchFamily="34" charset="0"/>
                <a:ea typeface="Heebo Light" pitchFamily="34" charset="-122"/>
                <a:cs typeface="Heebo Light" pitchFamily="34" charset="-120"/>
              </a:rPr>
              <a:t> test images</a:t>
            </a:r>
            <a:endParaRPr lang="en-US" sz="1250" dirty="0"/>
          </a:p>
        </p:txBody>
      </p:sp>
      <p:sp>
        <p:nvSpPr>
          <p:cNvPr id="11" name="Text 9"/>
          <p:cNvSpPr/>
          <p:nvPr/>
        </p:nvSpPr>
        <p:spPr>
          <a:xfrm>
            <a:off x="573881" y="4704636"/>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10</a:t>
            </a:r>
            <a:r>
              <a:rPr lang="en-US" sz="1250" dirty="0">
                <a:solidFill>
                  <a:srgbClr val="DCD7E5"/>
                </a:solidFill>
                <a:latin typeface="Heebo Light" pitchFamily="34" charset="0"/>
                <a:ea typeface="Heebo Light" pitchFamily="34" charset="-122"/>
                <a:cs typeface="Heebo Light" pitchFamily="34" charset="-120"/>
              </a:rPr>
              <a:t> distinct classes (digits 0-9)</a:t>
            </a:r>
            <a:endParaRPr lang="en-US" sz="1250" dirty="0"/>
          </a:p>
        </p:txBody>
      </p:sp>
      <p:sp>
        <p:nvSpPr>
          <p:cNvPr id="12" name="Text 10"/>
          <p:cNvSpPr/>
          <p:nvPr/>
        </p:nvSpPr>
        <p:spPr>
          <a:xfrm>
            <a:off x="573881" y="5024318"/>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DCD7E5"/>
                </a:solidFill>
                <a:latin typeface="Heebo Light" pitchFamily="34" charset="0"/>
                <a:ea typeface="Heebo Light" pitchFamily="34" charset="-122"/>
                <a:cs typeface="Heebo Light" pitchFamily="34" charset="-120"/>
              </a:rPr>
              <a:t>28x28</a:t>
            </a:r>
            <a:r>
              <a:rPr lang="en-US" sz="1250" dirty="0">
                <a:solidFill>
                  <a:srgbClr val="DCD7E5"/>
                </a:solidFill>
                <a:latin typeface="Heebo Light" pitchFamily="34" charset="0"/>
                <a:ea typeface="Heebo Light" pitchFamily="34" charset="-122"/>
                <a:cs typeface="Heebo Light" pitchFamily="34" charset="-120"/>
              </a:rPr>
              <a:t> grayscale images</a:t>
            </a:r>
            <a:endParaRPr lang="en-US" sz="1250" dirty="0"/>
          </a:p>
        </p:txBody>
      </p:sp>
      <p:sp>
        <p:nvSpPr>
          <p:cNvPr id="13" name="Text 11"/>
          <p:cNvSpPr/>
          <p:nvPr/>
        </p:nvSpPr>
        <p:spPr>
          <a:xfrm>
            <a:off x="573881" y="5344001"/>
            <a:ext cx="6541294" cy="262295"/>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DCD7E5"/>
                </a:solidFill>
                <a:latin typeface="Heebo Light" pitchFamily="34" charset="0"/>
                <a:ea typeface="Heebo Light" pitchFamily="34" charset="-122"/>
                <a:cs typeface="Heebo Light" pitchFamily="34" charset="-120"/>
              </a:rPr>
              <a:t>Normalized for consistent input</a:t>
            </a:r>
            <a:endParaRPr lang="en-US" sz="1250" dirty="0"/>
          </a:p>
        </p:txBody>
      </p:sp>
      <p:pic>
        <p:nvPicPr>
          <p:cNvPr id="14" name="Image 0" descr="preencoded.png"/>
          <p:cNvPicPr>
            <a:picLocks noChangeAspect="1"/>
          </p:cNvPicPr>
          <p:nvPr/>
        </p:nvPicPr>
        <p:blipFill>
          <a:blip r:embed="rId5"/>
          <a:stretch>
            <a:fillRect/>
          </a:stretch>
        </p:blipFill>
        <p:spPr>
          <a:xfrm>
            <a:off x="7629525" y="2130742"/>
            <a:ext cx="6541294" cy="53910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9613" y="557570"/>
            <a:ext cx="11288554" cy="633651"/>
          </a:xfrm>
          <a:prstGeom prst="rect">
            <a:avLst/>
          </a:prstGeom>
          <a:noFill/>
          <a:ln/>
        </p:spPr>
        <p:txBody>
          <a:bodyPr wrap="none" lIns="0" tIns="0" rIns="0" bIns="0" rtlCol="0" anchor="t"/>
          <a:lstStyle/>
          <a:p>
            <a:pPr marL="0" indent="0" algn="l">
              <a:lnSpc>
                <a:spcPts val="4950"/>
              </a:lnSpc>
              <a:buNone/>
            </a:pPr>
            <a:r>
              <a:rPr lang="en-US" sz="3950" dirty="0">
                <a:solidFill>
                  <a:srgbClr val="F2F0F4"/>
                </a:solidFill>
                <a:latin typeface="Montserrat" pitchFamily="34" charset="0"/>
                <a:ea typeface="Montserrat" pitchFamily="34" charset="-122"/>
                <a:cs typeface="Montserrat" pitchFamily="34" charset="-120"/>
              </a:rPr>
              <a:t>Building the Core: Custom CNN Architecture</a:t>
            </a:r>
            <a:endParaRPr lang="en-US" sz="3950" dirty="0"/>
          </a:p>
        </p:txBody>
      </p:sp>
      <p:sp>
        <p:nvSpPr>
          <p:cNvPr id="3" name="Text 1"/>
          <p:cNvSpPr/>
          <p:nvPr/>
        </p:nvSpPr>
        <p:spPr>
          <a:xfrm>
            <a:off x="709613" y="1596747"/>
            <a:ext cx="13211175" cy="648653"/>
          </a:xfrm>
          <a:prstGeom prst="rect">
            <a:avLst/>
          </a:prstGeom>
          <a:noFill/>
          <a:ln/>
        </p:spPr>
        <p:txBody>
          <a:bodyPr wrap="square" lIns="0" tIns="0" rIns="0" bIns="0" rtlCol="0" anchor="t"/>
          <a:lstStyle/>
          <a:p>
            <a:pPr marL="0" indent="0" algn="l">
              <a:lnSpc>
                <a:spcPts val="2550"/>
              </a:lnSpc>
              <a:buNone/>
            </a:pPr>
            <a:r>
              <a:rPr lang="en-US" sz="1550" dirty="0">
                <a:solidFill>
                  <a:srgbClr val="DCD7E5"/>
                </a:solidFill>
                <a:latin typeface="Heebo Light" pitchFamily="34" charset="0"/>
                <a:ea typeface="Heebo Light" pitchFamily="34" charset="-122"/>
                <a:cs typeface="Heebo Light" pitchFamily="34" charset="-120"/>
              </a:rPr>
              <a:t>Our initial step involved crafting a custom Convolutional Neural Network using TensorFlow/Keras. This foundational model established a baseline for performance, demonstrating the effectiveness of convolutional layers in feature extraction and classification.</a:t>
            </a:r>
            <a:endParaRPr lang="en-US" sz="1550" dirty="0"/>
          </a:p>
        </p:txBody>
      </p:sp>
      <p:sp>
        <p:nvSpPr>
          <p:cNvPr id="4" name="Text 2"/>
          <p:cNvSpPr/>
          <p:nvPr/>
        </p:nvSpPr>
        <p:spPr>
          <a:xfrm>
            <a:off x="709613" y="2676168"/>
            <a:ext cx="3830717" cy="316825"/>
          </a:xfrm>
          <a:prstGeom prst="rect">
            <a:avLst/>
          </a:prstGeom>
          <a:noFill/>
          <a:ln/>
        </p:spPr>
        <p:txBody>
          <a:bodyPr wrap="none" lIns="0" tIns="0" rIns="0" bIns="0" rtlCol="0" anchor="t"/>
          <a:lstStyle/>
          <a:p>
            <a:pPr marL="0" indent="0" algn="l">
              <a:lnSpc>
                <a:spcPts val="2450"/>
              </a:lnSpc>
              <a:buNone/>
            </a:pPr>
            <a:r>
              <a:rPr lang="en-US" sz="1950" dirty="0">
                <a:solidFill>
                  <a:srgbClr val="F2F0F4"/>
                </a:solidFill>
                <a:latin typeface="Montserrat" pitchFamily="34" charset="0"/>
                <a:ea typeface="Montserrat" pitchFamily="34" charset="-122"/>
                <a:cs typeface="Montserrat" pitchFamily="34" charset="-120"/>
              </a:rPr>
              <a:t>Model Architecture Highlights</a:t>
            </a:r>
            <a:endParaRPr lang="en-US" sz="1950" dirty="0"/>
          </a:p>
        </p:txBody>
      </p:sp>
      <p:sp>
        <p:nvSpPr>
          <p:cNvPr id="5" name="Text 3"/>
          <p:cNvSpPr/>
          <p:nvPr/>
        </p:nvSpPr>
        <p:spPr>
          <a:xfrm>
            <a:off x="709613" y="3195757"/>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Sequential model with multiple Conv2D and MaxPooling2D layers.</a:t>
            </a:r>
            <a:endParaRPr lang="en-US" sz="1550" dirty="0"/>
          </a:p>
        </p:txBody>
      </p:sp>
      <p:sp>
        <p:nvSpPr>
          <p:cNvPr id="6" name="Text 4"/>
          <p:cNvSpPr/>
          <p:nvPr/>
        </p:nvSpPr>
        <p:spPr>
          <a:xfrm>
            <a:off x="709613" y="3591044"/>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ReLU activation for non-linearity.</a:t>
            </a:r>
            <a:endParaRPr lang="en-US" sz="1550" dirty="0"/>
          </a:p>
        </p:txBody>
      </p:sp>
      <p:sp>
        <p:nvSpPr>
          <p:cNvPr id="7" name="Text 5"/>
          <p:cNvSpPr/>
          <p:nvPr/>
        </p:nvSpPr>
        <p:spPr>
          <a:xfrm>
            <a:off x="709613" y="3986332"/>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Flatten layer followed by Dense layers for classification.</a:t>
            </a:r>
            <a:endParaRPr lang="en-US" sz="1550" dirty="0"/>
          </a:p>
        </p:txBody>
      </p:sp>
      <p:sp>
        <p:nvSpPr>
          <p:cNvPr id="8" name="Text 6"/>
          <p:cNvSpPr/>
          <p:nvPr/>
        </p:nvSpPr>
        <p:spPr>
          <a:xfrm>
            <a:off x="709613" y="4381619"/>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Adam optimizer with categorical cross-entropy loss.</a:t>
            </a:r>
            <a:endParaRPr lang="en-US" sz="1550" dirty="0"/>
          </a:p>
        </p:txBody>
      </p:sp>
      <p:sp>
        <p:nvSpPr>
          <p:cNvPr id="9" name="Text 7"/>
          <p:cNvSpPr/>
          <p:nvPr/>
        </p:nvSpPr>
        <p:spPr>
          <a:xfrm>
            <a:off x="709613" y="4776907"/>
            <a:ext cx="7728823" cy="324326"/>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DCD7E5"/>
                </a:solidFill>
                <a:latin typeface="Heebo Light" pitchFamily="34" charset="0"/>
                <a:ea typeface="Heebo Light" pitchFamily="34" charset="-122"/>
                <a:cs typeface="Heebo Light" pitchFamily="34" charset="-120"/>
              </a:rPr>
              <a:t>Monitored accuracy and loss during training epochs.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2567" y="418386"/>
            <a:ext cx="10854571" cy="475417"/>
          </a:xfrm>
          <a:prstGeom prst="rect">
            <a:avLst/>
          </a:prstGeom>
          <a:noFill/>
          <a:ln/>
        </p:spPr>
        <p:txBody>
          <a:bodyPr wrap="none" lIns="0" tIns="0" rIns="0" bIns="0" rtlCol="0" anchor="t"/>
          <a:lstStyle/>
          <a:p>
            <a:pPr marL="0" indent="0" algn="l">
              <a:lnSpc>
                <a:spcPts val="3700"/>
              </a:lnSpc>
              <a:buNone/>
            </a:pPr>
            <a:r>
              <a:rPr lang="en-US" sz="2950" dirty="0">
                <a:solidFill>
                  <a:srgbClr val="F2F0F4"/>
                </a:solidFill>
                <a:latin typeface="Montserrat" pitchFamily="34" charset="0"/>
                <a:ea typeface="Montserrat" pitchFamily="34" charset="-122"/>
                <a:cs typeface="Montserrat" pitchFamily="34" charset="-120"/>
              </a:rPr>
              <a:t>Enhancing Robustness: Data Augmentation &amp; Evaluation</a:t>
            </a:r>
            <a:endParaRPr lang="en-US" sz="2950" dirty="0"/>
          </a:p>
        </p:txBody>
      </p:sp>
      <p:sp>
        <p:nvSpPr>
          <p:cNvPr id="3" name="Text 1"/>
          <p:cNvSpPr/>
          <p:nvPr/>
        </p:nvSpPr>
        <p:spPr>
          <a:xfrm>
            <a:off x="532567" y="1198126"/>
            <a:ext cx="13565267" cy="486728"/>
          </a:xfrm>
          <a:prstGeom prst="rect">
            <a:avLst/>
          </a:prstGeom>
          <a:noFill/>
          <a:ln/>
        </p:spPr>
        <p:txBody>
          <a:bodyPr wrap="square" lIns="0" tIns="0" rIns="0" bIns="0" rtlCol="0" anchor="t"/>
          <a:lstStyle/>
          <a:p>
            <a:pPr marL="0" indent="0" algn="l">
              <a:lnSpc>
                <a:spcPts val="1900"/>
              </a:lnSpc>
              <a:buNone/>
            </a:pPr>
            <a:r>
              <a:rPr lang="en-US" sz="1150" dirty="0">
                <a:solidFill>
                  <a:srgbClr val="DCD7E5"/>
                </a:solidFill>
                <a:latin typeface="Heebo Light" pitchFamily="34" charset="0"/>
                <a:ea typeface="Heebo Light" pitchFamily="34" charset="-122"/>
                <a:cs typeface="Heebo Light" pitchFamily="34" charset="-120"/>
              </a:rPr>
              <a:t>To prevent overfitting and improve generalization, we implemented aggressive data augmentation techniques. Rigorous evaluation using a comprehensive suite of metrics provided deep insights into model behavior and areas for improvement.</a:t>
            </a:r>
            <a:endParaRPr lang="en-US" sz="1150" dirty="0"/>
          </a:p>
        </p:txBody>
      </p:sp>
      <p:sp>
        <p:nvSpPr>
          <p:cNvPr id="4" name="Text 2"/>
          <p:cNvSpPr/>
          <p:nvPr/>
        </p:nvSpPr>
        <p:spPr>
          <a:xfrm>
            <a:off x="532567" y="2008108"/>
            <a:ext cx="2300764" cy="237768"/>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Strategic Augmentation</a:t>
            </a:r>
            <a:endParaRPr lang="en-US" sz="1450" dirty="0"/>
          </a:p>
        </p:txBody>
      </p:sp>
      <p:sp>
        <p:nvSpPr>
          <p:cNvPr id="5" name="Text 3"/>
          <p:cNvSpPr/>
          <p:nvPr/>
        </p:nvSpPr>
        <p:spPr>
          <a:xfrm>
            <a:off x="532567" y="2398038"/>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Random rotations and shifts</a:t>
            </a:r>
            <a:endParaRPr lang="en-US" sz="1150" dirty="0"/>
          </a:p>
        </p:txBody>
      </p:sp>
      <p:sp>
        <p:nvSpPr>
          <p:cNvPr id="6" name="Text 4"/>
          <p:cNvSpPr/>
          <p:nvPr/>
        </p:nvSpPr>
        <p:spPr>
          <a:xfrm>
            <a:off x="532567" y="2694623"/>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Horizontal flips</a:t>
            </a:r>
            <a:endParaRPr lang="en-US" sz="1150" dirty="0"/>
          </a:p>
        </p:txBody>
      </p:sp>
      <p:sp>
        <p:nvSpPr>
          <p:cNvPr id="7" name="Text 5"/>
          <p:cNvSpPr/>
          <p:nvPr/>
        </p:nvSpPr>
        <p:spPr>
          <a:xfrm>
            <a:off x="532567" y="2991207"/>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Brightness adjustments</a:t>
            </a:r>
            <a:endParaRPr lang="en-US" sz="1150" dirty="0"/>
          </a:p>
        </p:txBody>
      </p:sp>
      <p:sp>
        <p:nvSpPr>
          <p:cNvPr id="8" name="Text 6"/>
          <p:cNvSpPr/>
          <p:nvPr/>
        </p:nvSpPr>
        <p:spPr>
          <a:xfrm>
            <a:off x="532567" y="3307477"/>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Zoom ranges</a:t>
            </a:r>
            <a:endParaRPr lang="en-US" sz="1150" dirty="0"/>
          </a:p>
        </p:txBody>
      </p:sp>
      <p:sp>
        <p:nvSpPr>
          <p:cNvPr id="9" name="Text 7"/>
          <p:cNvSpPr/>
          <p:nvPr/>
        </p:nvSpPr>
        <p:spPr>
          <a:xfrm>
            <a:off x="9006840" y="1902022"/>
            <a:ext cx="2150150" cy="237768"/>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Key Evaluation Metrics</a:t>
            </a:r>
            <a:endParaRPr lang="en-US" sz="1450" dirty="0"/>
          </a:p>
        </p:txBody>
      </p:sp>
      <p:sp>
        <p:nvSpPr>
          <p:cNvPr id="10" name="Text 8"/>
          <p:cNvSpPr/>
          <p:nvPr/>
        </p:nvSpPr>
        <p:spPr>
          <a:xfrm>
            <a:off x="6979087" y="2349974"/>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Accuracy, Precision, Recall, F1-score</a:t>
            </a:r>
            <a:endParaRPr lang="en-US" sz="1150" dirty="0"/>
          </a:p>
        </p:txBody>
      </p:sp>
      <p:sp>
        <p:nvSpPr>
          <p:cNvPr id="11" name="Text 9"/>
          <p:cNvSpPr/>
          <p:nvPr/>
        </p:nvSpPr>
        <p:spPr>
          <a:xfrm>
            <a:off x="6979086" y="2800430"/>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Confusion Matrix (for class-wise performance)</a:t>
            </a:r>
            <a:endParaRPr lang="en-US" sz="1150" dirty="0"/>
          </a:p>
        </p:txBody>
      </p:sp>
      <p:sp>
        <p:nvSpPr>
          <p:cNvPr id="12" name="Text 10"/>
          <p:cNvSpPr/>
          <p:nvPr/>
        </p:nvSpPr>
        <p:spPr>
          <a:xfrm>
            <a:off x="6979085" y="3160154"/>
            <a:ext cx="6597015" cy="243364"/>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DCD7E5"/>
                </a:solidFill>
                <a:latin typeface="Heebo Light" pitchFamily="34" charset="0"/>
                <a:ea typeface="Heebo Light" pitchFamily="34" charset="-122"/>
                <a:cs typeface="Heebo Light" pitchFamily="34" charset="-120"/>
              </a:rPr>
              <a:t>ROC Curve &amp; AUC (for binary classification insights)</a:t>
            </a:r>
            <a:endParaRPr lang="en-US" sz="1150" dirty="0"/>
          </a:p>
        </p:txBody>
      </p:sp>
      <p:sp>
        <p:nvSpPr>
          <p:cNvPr id="14" name="Rectangle 13"/>
          <p:cNvSpPr/>
          <p:nvPr/>
        </p:nvSpPr>
        <p:spPr>
          <a:xfrm>
            <a:off x="1412562" y="4069634"/>
            <a:ext cx="6958956" cy="566822"/>
          </a:xfrm>
          <a:prstGeom prst="rect">
            <a:avLst/>
          </a:prstGeom>
        </p:spPr>
        <p:txBody>
          <a:bodyPr wrap="none">
            <a:spAutoFit/>
          </a:bodyPr>
          <a:lstStyle/>
          <a:p>
            <a:pPr>
              <a:lnSpc>
                <a:spcPts val="3700"/>
              </a:lnSpc>
            </a:pPr>
            <a:r>
              <a:rPr lang="en-US" dirty="0">
                <a:solidFill>
                  <a:srgbClr val="F2F0F4"/>
                </a:solidFill>
                <a:latin typeface="Montserrat" pitchFamily="34" charset="0"/>
                <a:ea typeface="Montserrat" pitchFamily="34" charset="-122"/>
                <a:cs typeface="Montserrat" pitchFamily="34" charset="-120"/>
              </a:rPr>
              <a:t>Accelerating Performance: The Power of Transfer Learning</a:t>
            </a:r>
            <a:endParaRPr lang="en-US" dirty="0"/>
          </a:p>
        </p:txBody>
      </p:sp>
      <p:sp>
        <p:nvSpPr>
          <p:cNvPr id="16" name="Rectangle 15"/>
          <p:cNvSpPr/>
          <p:nvPr/>
        </p:nvSpPr>
        <p:spPr>
          <a:xfrm>
            <a:off x="532568" y="4723373"/>
            <a:ext cx="13930192" cy="579646"/>
          </a:xfrm>
          <a:prstGeom prst="rect">
            <a:avLst/>
          </a:prstGeom>
        </p:spPr>
        <p:txBody>
          <a:bodyPr wrap="square">
            <a:spAutoFit/>
          </a:bodyPr>
          <a:lstStyle/>
          <a:p>
            <a:pPr>
              <a:lnSpc>
                <a:spcPts val="1900"/>
              </a:lnSpc>
            </a:pPr>
            <a:r>
              <a:rPr lang="en-US" dirty="0">
                <a:solidFill>
                  <a:srgbClr val="DCD7E5"/>
                </a:solidFill>
                <a:latin typeface="Heebo Light" pitchFamily="34" charset="0"/>
                <a:ea typeface="Heebo Light" pitchFamily="34" charset="-122"/>
                <a:cs typeface="Heebo Light" pitchFamily="34" charset="-120"/>
              </a:rPr>
              <a:t>To push performance boundaries, we fine-tuned MobileNetV2, a state-of-the-art pre-trained model. Transfer learning significantly reduced training time and dramatically improved accuracy, showcasing its efficacy in complex image recognition tasks.</a:t>
            </a:r>
            <a:endParaRPr lang="en-US" dirty="0"/>
          </a:p>
        </p:txBody>
      </p:sp>
      <p:sp>
        <p:nvSpPr>
          <p:cNvPr id="17" name="Rectangle 16"/>
          <p:cNvSpPr/>
          <p:nvPr/>
        </p:nvSpPr>
        <p:spPr>
          <a:xfrm>
            <a:off x="1554267" y="5671352"/>
            <a:ext cx="3337773" cy="335989"/>
          </a:xfrm>
          <a:prstGeom prst="rect">
            <a:avLst/>
          </a:prstGeom>
        </p:spPr>
        <p:txBody>
          <a:bodyPr wrap="none">
            <a:spAutoFit/>
          </a:bodyPr>
          <a:lstStyle/>
          <a:p>
            <a:pPr>
              <a:lnSpc>
                <a:spcPts val="1850"/>
              </a:lnSpc>
            </a:pPr>
            <a:r>
              <a:rPr lang="en-US" dirty="0">
                <a:solidFill>
                  <a:srgbClr val="F2F0F4"/>
                </a:solidFill>
                <a:latin typeface="Montserrat" pitchFamily="34" charset="0"/>
                <a:ea typeface="Montserrat" pitchFamily="34" charset="-122"/>
                <a:cs typeface="Montserrat" pitchFamily="34" charset="-120"/>
              </a:rPr>
              <a:t>MobileNetV2: Why It Excels</a:t>
            </a:r>
            <a:endParaRPr lang="en-US" dirty="0"/>
          </a:p>
        </p:txBody>
      </p:sp>
      <p:sp>
        <p:nvSpPr>
          <p:cNvPr id="18" name="Rectangle 17"/>
          <p:cNvSpPr/>
          <p:nvPr/>
        </p:nvSpPr>
        <p:spPr>
          <a:xfrm>
            <a:off x="818069" y="6253371"/>
            <a:ext cx="6026009" cy="335989"/>
          </a:xfrm>
          <a:prstGeom prst="rect">
            <a:avLst/>
          </a:prstGeom>
        </p:spPr>
        <p:txBody>
          <a:bodyPr wrap="none">
            <a:spAutoFit/>
          </a:bodyPr>
          <a:lstStyle/>
          <a:p>
            <a:pPr marL="342900" indent="-342900">
              <a:lnSpc>
                <a:spcPts val="1900"/>
              </a:lnSpc>
              <a:buSzPct val="100000"/>
              <a:buChar char="•"/>
            </a:pPr>
            <a:r>
              <a:rPr lang="en-US" b="1" dirty="0">
                <a:solidFill>
                  <a:srgbClr val="DCD7E5"/>
                </a:solidFill>
                <a:latin typeface="Heebo Light" pitchFamily="34" charset="0"/>
                <a:ea typeface="Heebo Light" pitchFamily="34" charset="-122"/>
                <a:cs typeface="Heebo Light" pitchFamily="34" charset="-120"/>
              </a:rPr>
              <a:t>Lightweight:</a:t>
            </a:r>
            <a:r>
              <a:rPr lang="en-US" dirty="0">
                <a:solidFill>
                  <a:srgbClr val="DCD7E5"/>
                </a:solidFill>
                <a:latin typeface="Heebo Light" pitchFamily="34" charset="0"/>
                <a:ea typeface="Heebo Light" pitchFamily="34" charset="-122"/>
                <a:cs typeface="Heebo Light" pitchFamily="34" charset="-120"/>
              </a:rPr>
              <a:t> Efficient </a:t>
            </a:r>
            <a:r>
              <a:rPr lang="en-US" sz="2000" dirty="0">
                <a:solidFill>
                  <a:srgbClr val="DCD7E5"/>
                </a:solidFill>
                <a:latin typeface="Heebo Light" pitchFamily="34" charset="0"/>
                <a:ea typeface="Heebo Light" pitchFamily="34" charset="-122"/>
                <a:cs typeface="Heebo Light" pitchFamily="34" charset="-120"/>
              </a:rPr>
              <a:t>for</a:t>
            </a:r>
            <a:r>
              <a:rPr lang="en-US" dirty="0">
                <a:solidFill>
                  <a:srgbClr val="DCD7E5"/>
                </a:solidFill>
                <a:latin typeface="Heebo Light" pitchFamily="34" charset="0"/>
                <a:ea typeface="Heebo Light" pitchFamily="34" charset="-122"/>
                <a:cs typeface="Heebo Light" pitchFamily="34" charset="-120"/>
              </a:rPr>
              <a:t> deployment on edge devices.</a:t>
            </a:r>
            <a:endParaRPr lang="en-US" dirty="0"/>
          </a:p>
        </p:txBody>
      </p:sp>
      <p:sp>
        <p:nvSpPr>
          <p:cNvPr id="19" name="Rectangle 18"/>
          <p:cNvSpPr/>
          <p:nvPr/>
        </p:nvSpPr>
        <p:spPr>
          <a:xfrm>
            <a:off x="756276" y="6857577"/>
            <a:ext cx="7152920" cy="335989"/>
          </a:xfrm>
          <a:prstGeom prst="rect">
            <a:avLst/>
          </a:prstGeom>
        </p:spPr>
        <p:txBody>
          <a:bodyPr wrap="none">
            <a:spAutoFit/>
          </a:bodyPr>
          <a:lstStyle/>
          <a:p>
            <a:pPr marL="342900" indent="-342900">
              <a:lnSpc>
                <a:spcPts val="1900"/>
              </a:lnSpc>
              <a:buSzPct val="100000"/>
              <a:buChar char="•"/>
            </a:pPr>
            <a:r>
              <a:rPr lang="en-US" b="1" dirty="0">
                <a:solidFill>
                  <a:srgbClr val="DCD7E5"/>
                </a:solidFill>
                <a:latin typeface="Heebo Light" pitchFamily="34" charset="0"/>
                <a:ea typeface="Heebo Light" pitchFamily="34" charset="-122"/>
                <a:cs typeface="Heebo Light" pitchFamily="34" charset="-120"/>
              </a:rPr>
              <a:t>High Accuracy:</a:t>
            </a:r>
            <a:r>
              <a:rPr lang="en-US" dirty="0">
                <a:solidFill>
                  <a:srgbClr val="DCD7E5"/>
                </a:solidFill>
                <a:latin typeface="Heebo Light" pitchFamily="34" charset="0"/>
                <a:ea typeface="Heebo Light" pitchFamily="34" charset="-122"/>
                <a:cs typeface="Heebo Light" pitchFamily="34" charset="-120"/>
              </a:rPr>
              <a:t> Pre-trained on </a:t>
            </a:r>
            <a:r>
              <a:rPr lang="en-US" sz="2000" dirty="0" err="1">
                <a:solidFill>
                  <a:srgbClr val="DCD7E5"/>
                </a:solidFill>
                <a:latin typeface="Heebo Light" pitchFamily="34" charset="0"/>
                <a:ea typeface="Heebo Light" pitchFamily="34" charset="-122"/>
                <a:cs typeface="Heebo Light" pitchFamily="34" charset="-120"/>
              </a:rPr>
              <a:t>ImageNet</a:t>
            </a:r>
            <a:r>
              <a:rPr lang="en-US" dirty="0">
                <a:solidFill>
                  <a:srgbClr val="DCD7E5"/>
                </a:solidFill>
                <a:latin typeface="Heebo Light" pitchFamily="34" charset="0"/>
                <a:ea typeface="Heebo Light" pitchFamily="34" charset="-122"/>
                <a:cs typeface="Heebo Light" pitchFamily="34" charset="-120"/>
              </a:rPr>
              <a:t> with millions of images.</a:t>
            </a:r>
            <a:endParaRPr lang="en-US" dirty="0"/>
          </a:p>
        </p:txBody>
      </p:sp>
      <p:sp>
        <p:nvSpPr>
          <p:cNvPr id="20" name="Rectangle 19"/>
          <p:cNvSpPr/>
          <p:nvPr/>
        </p:nvSpPr>
        <p:spPr>
          <a:xfrm>
            <a:off x="756276" y="7461783"/>
            <a:ext cx="7315200" cy="579646"/>
          </a:xfrm>
          <a:prstGeom prst="rect">
            <a:avLst/>
          </a:prstGeom>
        </p:spPr>
        <p:txBody>
          <a:bodyPr>
            <a:spAutoFit/>
          </a:bodyPr>
          <a:lstStyle/>
          <a:p>
            <a:pPr marL="342900" indent="-342900">
              <a:lnSpc>
                <a:spcPts val="1900"/>
              </a:lnSpc>
              <a:buSzPct val="100000"/>
              <a:buChar char="•"/>
            </a:pPr>
            <a:r>
              <a:rPr lang="en-US" b="1" dirty="0">
                <a:solidFill>
                  <a:srgbClr val="DCD7E5"/>
                </a:solidFill>
                <a:latin typeface="Heebo Light" pitchFamily="34" charset="0"/>
                <a:ea typeface="Heebo Light" pitchFamily="34" charset="-122"/>
                <a:cs typeface="Heebo Light" pitchFamily="34" charset="-120"/>
              </a:rPr>
              <a:t>Fine-tuning:</a:t>
            </a:r>
            <a:r>
              <a:rPr lang="en-US" dirty="0">
                <a:solidFill>
                  <a:srgbClr val="DCD7E5"/>
                </a:solidFill>
                <a:latin typeface="Heebo Light" pitchFamily="34" charset="0"/>
                <a:ea typeface="Heebo Light" pitchFamily="34" charset="-122"/>
                <a:cs typeface="Heebo Light" pitchFamily="34" charset="-120"/>
              </a:rPr>
              <a:t> Adapting its deep </a:t>
            </a:r>
            <a:r>
              <a:rPr lang="en-US" sz="2000" dirty="0">
                <a:solidFill>
                  <a:srgbClr val="DCD7E5"/>
                </a:solidFill>
                <a:latin typeface="Heebo Light" pitchFamily="34" charset="0"/>
                <a:ea typeface="Heebo Light" pitchFamily="34" charset="-122"/>
                <a:cs typeface="Heebo Light" pitchFamily="34" charset="-120"/>
              </a:rPr>
              <a:t>feature</a:t>
            </a:r>
            <a:r>
              <a:rPr lang="en-US" dirty="0">
                <a:solidFill>
                  <a:srgbClr val="DCD7E5"/>
                </a:solidFill>
                <a:latin typeface="Heebo Light" pitchFamily="34" charset="0"/>
                <a:ea typeface="Heebo Light" pitchFamily="34" charset="-122"/>
                <a:cs typeface="Heebo Light" pitchFamily="34" charset="-120"/>
              </a:rPr>
              <a:t> hierarchy to our specific dataset.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2326" y="402550"/>
            <a:ext cx="9979343" cy="457438"/>
          </a:xfrm>
          <a:prstGeom prst="rect">
            <a:avLst/>
          </a:prstGeom>
          <a:noFill/>
          <a:ln/>
        </p:spPr>
        <p:txBody>
          <a:bodyPr wrap="none" lIns="0" tIns="0" rIns="0" bIns="0" rtlCol="0" anchor="t"/>
          <a:lstStyle/>
          <a:p>
            <a:pPr marL="0" indent="0" algn="l">
              <a:lnSpc>
                <a:spcPts val="3600"/>
              </a:lnSpc>
              <a:buNone/>
            </a:pPr>
            <a:r>
              <a:rPr lang="en-US" sz="2850" dirty="0">
                <a:solidFill>
                  <a:srgbClr val="F2F0F4"/>
                </a:solidFill>
                <a:latin typeface="Montserrat" pitchFamily="34" charset="0"/>
                <a:ea typeface="Montserrat" pitchFamily="34" charset="-122"/>
                <a:cs typeface="Montserrat" pitchFamily="34" charset="-120"/>
              </a:rPr>
              <a:t>Comparative Analysis: Model Accuracy Across Datasets</a:t>
            </a:r>
            <a:endParaRPr lang="en-US" sz="2850" dirty="0"/>
          </a:p>
        </p:txBody>
      </p:sp>
      <p:sp>
        <p:nvSpPr>
          <p:cNvPr id="3" name="Text 1"/>
          <p:cNvSpPr/>
          <p:nvPr/>
        </p:nvSpPr>
        <p:spPr>
          <a:xfrm>
            <a:off x="512326" y="1152763"/>
            <a:ext cx="13605748" cy="468630"/>
          </a:xfrm>
          <a:prstGeom prst="rect">
            <a:avLst/>
          </a:prstGeom>
          <a:noFill/>
          <a:ln/>
        </p:spPr>
        <p:txBody>
          <a:bodyPr wrap="square" lIns="0" tIns="0" rIns="0" bIns="0" rtlCol="0" anchor="t"/>
          <a:lstStyle/>
          <a:p>
            <a:pPr marL="0" indent="0" algn="l">
              <a:lnSpc>
                <a:spcPts val="1800"/>
              </a:lnSpc>
              <a:buNone/>
            </a:pPr>
            <a:r>
              <a:rPr lang="en-US" sz="1150" dirty="0">
                <a:solidFill>
                  <a:srgbClr val="DCD7E5"/>
                </a:solidFill>
                <a:latin typeface="Heebo Light" pitchFamily="34" charset="0"/>
                <a:ea typeface="Heebo Light" pitchFamily="34" charset="-122"/>
                <a:cs typeface="Heebo Light" pitchFamily="34" charset="-120"/>
              </a:rPr>
              <a:t>Our analysis demonstrates how different model architectures perform across diverse image datasets. While our custom CNN provides a strong baseline, the fine-tuned MobileNetV2 consistently achieves significantly higher accuracy, proving its efficiency and adaptability for varied real-world applications and complexities.</a:t>
            </a:r>
            <a:endParaRPr lang="en-US" sz="1150" dirty="0"/>
          </a:p>
        </p:txBody>
      </p:sp>
      <p:sp>
        <p:nvSpPr>
          <p:cNvPr id="5" name="Shape 2"/>
          <p:cNvSpPr/>
          <p:nvPr/>
        </p:nvSpPr>
        <p:spPr>
          <a:xfrm>
            <a:off x="3426381" y="8965883"/>
            <a:ext cx="146328" cy="146328"/>
          </a:xfrm>
          <a:prstGeom prst="roundRect">
            <a:avLst>
              <a:gd name="adj" fmla="val 12498"/>
            </a:avLst>
          </a:prstGeom>
          <a:solidFill>
            <a:srgbClr val="7945DE"/>
          </a:solidFill>
          <a:ln/>
        </p:spPr>
      </p:sp>
      <p:sp>
        <p:nvSpPr>
          <p:cNvPr id="6" name="Text 3"/>
          <p:cNvSpPr/>
          <p:nvPr/>
        </p:nvSpPr>
        <p:spPr>
          <a:xfrm>
            <a:off x="3633668" y="8965883"/>
            <a:ext cx="1312307" cy="146447"/>
          </a:xfrm>
          <a:prstGeom prst="rect">
            <a:avLst/>
          </a:prstGeom>
          <a:noFill/>
          <a:ln/>
        </p:spPr>
        <p:txBody>
          <a:bodyPr wrap="none" lIns="0" tIns="0" rIns="0" bIns="0" rtlCol="0" anchor="t"/>
          <a:lstStyle/>
          <a:p>
            <a:pPr marL="0" indent="0" algn="l">
              <a:lnSpc>
                <a:spcPts val="1150"/>
              </a:lnSpc>
              <a:buNone/>
            </a:pPr>
            <a:r>
              <a:rPr lang="en-US" sz="1150" dirty="0">
                <a:solidFill>
                  <a:srgbClr val="DCD7E5"/>
                </a:solidFill>
                <a:latin typeface="Heebo Light" pitchFamily="34" charset="0"/>
                <a:ea typeface="Heebo Light" pitchFamily="34" charset="-122"/>
                <a:cs typeface="Heebo Light" pitchFamily="34" charset="-120"/>
              </a:rPr>
              <a:t>MNIST Accuracy (%)</a:t>
            </a:r>
            <a:endParaRPr lang="en-US" sz="1150" dirty="0"/>
          </a:p>
        </p:txBody>
      </p:sp>
      <p:sp>
        <p:nvSpPr>
          <p:cNvPr id="7" name="Shape 4"/>
          <p:cNvSpPr/>
          <p:nvPr/>
        </p:nvSpPr>
        <p:spPr>
          <a:xfrm>
            <a:off x="6479619" y="8965883"/>
            <a:ext cx="146328" cy="146328"/>
          </a:xfrm>
          <a:prstGeom prst="roundRect">
            <a:avLst>
              <a:gd name="adj" fmla="val 12498"/>
            </a:avLst>
          </a:prstGeom>
          <a:solidFill>
            <a:srgbClr val="A07CE8"/>
          </a:solidFill>
          <a:ln/>
        </p:spPr>
      </p:sp>
      <p:sp>
        <p:nvSpPr>
          <p:cNvPr id="8" name="Text 5"/>
          <p:cNvSpPr/>
          <p:nvPr/>
        </p:nvSpPr>
        <p:spPr>
          <a:xfrm>
            <a:off x="6686907" y="8965883"/>
            <a:ext cx="1463873" cy="146447"/>
          </a:xfrm>
          <a:prstGeom prst="rect">
            <a:avLst/>
          </a:prstGeom>
          <a:noFill/>
          <a:ln/>
        </p:spPr>
        <p:txBody>
          <a:bodyPr wrap="none" lIns="0" tIns="0" rIns="0" bIns="0" rtlCol="0" anchor="t"/>
          <a:lstStyle/>
          <a:p>
            <a:pPr marL="0" indent="0" algn="l">
              <a:lnSpc>
                <a:spcPts val="1150"/>
              </a:lnSpc>
              <a:buNone/>
            </a:pPr>
            <a:r>
              <a:rPr lang="en-US" sz="1150" dirty="0">
                <a:solidFill>
                  <a:srgbClr val="DCD7E5"/>
                </a:solidFill>
                <a:latin typeface="Heebo Light" pitchFamily="34" charset="0"/>
                <a:ea typeface="Heebo Light" pitchFamily="34" charset="-122"/>
                <a:cs typeface="Heebo Light" pitchFamily="34" charset="-120"/>
              </a:rPr>
              <a:t>CIFAR-10 Accuracy (%)</a:t>
            </a:r>
            <a:endParaRPr lang="en-US" sz="1150" dirty="0"/>
          </a:p>
        </p:txBody>
      </p:sp>
      <p:sp>
        <p:nvSpPr>
          <p:cNvPr id="9" name="Shape 6"/>
          <p:cNvSpPr/>
          <p:nvPr/>
        </p:nvSpPr>
        <p:spPr>
          <a:xfrm>
            <a:off x="9684425" y="8965883"/>
            <a:ext cx="146328" cy="146328"/>
          </a:xfrm>
          <a:prstGeom prst="roundRect">
            <a:avLst>
              <a:gd name="adj" fmla="val 12498"/>
            </a:avLst>
          </a:prstGeom>
          <a:solidFill>
            <a:srgbClr val="C8B2F1"/>
          </a:solidFill>
          <a:ln/>
        </p:spPr>
      </p:sp>
      <p:sp>
        <p:nvSpPr>
          <p:cNvPr id="10" name="Text 7"/>
          <p:cNvSpPr/>
          <p:nvPr/>
        </p:nvSpPr>
        <p:spPr>
          <a:xfrm>
            <a:off x="9891712" y="8965883"/>
            <a:ext cx="1718310" cy="146447"/>
          </a:xfrm>
          <a:prstGeom prst="rect">
            <a:avLst/>
          </a:prstGeom>
          <a:noFill/>
          <a:ln/>
        </p:spPr>
        <p:txBody>
          <a:bodyPr wrap="none" lIns="0" tIns="0" rIns="0" bIns="0" rtlCol="0" anchor="t"/>
          <a:lstStyle/>
          <a:p>
            <a:pPr marL="0" indent="0" algn="l">
              <a:lnSpc>
                <a:spcPts val="1150"/>
              </a:lnSpc>
              <a:buNone/>
            </a:pPr>
            <a:r>
              <a:rPr lang="en-US" sz="1150" dirty="0">
                <a:solidFill>
                  <a:srgbClr val="DCD7E5"/>
                </a:solidFill>
                <a:latin typeface="Heebo Light" pitchFamily="34" charset="0"/>
                <a:ea typeface="Heebo Light" pitchFamily="34" charset="-122"/>
                <a:cs typeface="Heebo Light" pitchFamily="34" charset="-120"/>
              </a:rPr>
              <a:t>Cats vs Dogs Accuracy (%)</a:t>
            </a:r>
            <a:endParaRPr lang="en-US" sz="115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2255520"/>
            <a:ext cx="12725400" cy="56997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6256" y="413504"/>
            <a:ext cx="7923609" cy="469821"/>
          </a:xfrm>
          <a:prstGeom prst="rect">
            <a:avLst/>
          </a:prstGeom>
          <a:noFill/>
          <a:ln/>
        </p:spPr>
        <p:txBody>
          <a:bodyPr wrap="none" lIns="0" tIns="0" rIns="0" bIns="0" rtlCol="0" anchor="t"/>
          <a:lstStyle/>
          <a:p>
            <a:pPr marL="0" indent="0" algn="l">
              <a:lnSpc>
                <a:spcPts val="3700"/>
              </a:lnSpc>
              <a:buNone/>
            </a:pPr>
            <a:r>
              <a:rPr lang="en-US" sz="2950" dirty="0">
                <a:solidFill>
                  <a:srgbClr val="F2F0F4"/>
                </a:solidFill>
                <a:latin typeface="Montserrat" pitchFamily="34" charset="0"/>
                <a:ea typeface="Montserrat" pitchFamily="34" charset="-122"/>
                <a:cs typeface="Montserrat" pitchFamily="34" charset="-120"/>
              </a:rPr>
              <a:t>Performance Validation: Precision &amp; Recall</a:t>
            </a:r>
            <a:endParaRPr lang="en-US" sz="2950" dirty="0"/>
          </a:p>
        </p:txBody>
      </p:sp>
      <p:sp>
        <p:nvSpPr>
          <p:cNvPr id="3" name="Text 1"/>
          <p:cNvSpPr/>
          <p:nvPr/>
        </p:nvSpPr>
        <p:spPr>
          <a:xfrm>
            <a:off x="526256" y="1183958"/>
            <a:ext cx="13577887" cy="481013"/>
          </a:xfrm>
          <a:prstGeom prst="rect">
            <a:avLst/>
          </a:prstGeom>
          <a:noFill/>
          <a:ln/>
        </p:spPr>
        <p:txBody>
          <a:bodyPr wrap="squar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Beyond raw accuracy, a deeper dive into precision and recall via the confusion matrix and ROC curve reveals the nuanced performance of our MobileNetV2 model. High Area Under the Curve (AUC) values confirm robust classification across all classes, minimizing both false positives and false negatives.</a:t>
            </a:r>
            <a:endParaRPr lang="en-US" sz="1150" dirty="0"/>
          </a:p>
        </p:txBody>
      </p:sp>
      <p:sp>
        <p:nvSpPr>
          <p:cNvPr id="4" name="Text 2"/>
          <p:cNvSpPr/>
          <p:nvPr/>
        </p:nvSpPr>
        <p:spPr>
          <a:xfrm>
            <a:off x="526256" y="1984296"/>
            <a:ext cx="4350068" cy="234910"/>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Receiver Operating Characteristic (ROC) Curve</a:t>
            </a:r>
            <a:endParaRPr lang="en-US" sz="1450" dirty="0"/>
          </a:p>
        </p:txBody>
      </p:sp>
      <p:sp>
        <p:nvSpPr>
          <p:cNvPr id="6" name="Text 3"/>
          <p:cNvSpPr/>
          <p:nvPr/>
        </p:nvSpPr>
        <p:spPr>
          <a:xfrm>
            <a:off x="7506176" y="1984296"/>
            <a:ext cx="2397443" cy="234910"/>
          </a:xfrm>
          <a:prstGeom prst="rect">
            <a:avLst/>
          </a:prstGeom>
          <a:noFill/>
          <a:ln/>
        </p:spPr>
        <p:txBody>
          <a:bodyPr wrap="none" lIns="0" tIns="0" rIns="0" bIns="0" rtlCol="0" anchor="t"/>
          <a:lstStyle/>
          <a:p>
            <a:pPr marL="0" indent="0" algn="l">
              <a:lnSpc>
                <a:spcPts val="1850"/>
              </a:lnSpc>
              <a:buNone/>
            </a:pPr>
            <a:r>
              <a:rPr lang="en-US" sz="1450" dirty="0">
                <a:solidFill>
                  <a:srgbClr val="F2F0F4"/>
                </a:solidFill>
                <a:latin typeface="Montserrat" pitchFamily="34" charset="0"/>
                <a:ea typeface="Montserrat" pitchFamily="34" charset="-122"/>
                <a:cs typeface="Montserrat" pitchFamily="34" charset="-120"/>
              </a:rPr>
              <a:t>Confusion Matrix Analysis</a:t>
            </a:r>
            <a:endParaRPr lang="en-US" sz="145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56" y="2538531"/>
            <a:ext cx="6697503" cy="522958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2538531"/>
            <a:ext cx="7205486" cy="52295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595</Words>
  <Application>Microsoft Office PowerPoint</Application>
  <PresentationFormat>Custom</PresentationFormat>
  <Paragraphs>63</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Heebo Light</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People</cp:lastModifiedBy>
  <cp:revision>6</cp:revision>
  <dcterms:created xsi:type="dcterms:W3CDTF">2025-08-13T18:18:11Z</dcterms:created>
  <dcterms:modified xsi:type="dcterms:W3CDTF">2025-08-14T09:59:06Z</dcterms:modified>
</cp:coreProperties>
</file>